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/>
    <p:restoredTop sz="94709"/>
  </p:normalViewPr>
  <p:slideViewPr>
    <p:cSldViewPr snapToGrid="0" snapToObjects="1">
      <p:cViewPr>
        <p:scale>
          <a:sx n="99" d="100"/>
          <a:sy n="99" d="100"/>
        </p:scale>
        <p:origin x="1152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090445-0C5E-4041-B5D5-EC231920D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8C171-6CE3-D84D-8D6C-90117DA6B67E}" type="datetime1">
              <a:rPr lang="de-DE" altLang="de-DE"/>
              <a:pPr>
                <a:defRPr/>
              </a:pPr>
              <a:t>13.05.19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C461A8-E4F2-9C46-A9F5-75D41C65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E010D1-E6B1-D442-8434-2E453DE70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47EC6-BA87-CE4C-938A-16010E3CB99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57422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3255D9-5934-464B-A65E-1ED450D43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C0511-09B8-8A44-8EB3-5EDBD93A87FB}" type="datetime1">
              <a:rPr lang="de-DE" altLang="de-DE"/>
              <a:pPr>
                <a:defRPr/>
              </a:pPr>
              <a:t>13.05.19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B3AD95-1C78-2C47-A36B-81947734F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91F5B9-E1C6-3A46-B2C5-F50925719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F27DB-17A6-434F-BAE8-C46CEFBBDC9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96994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E934DA-9B75-364E-A9FB-35D157FAA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40D58-FED1-1C49-B8A9-62310689B6ED}" type="datetime1">
              <a:rPr lang="de-DE" altLang="de-DE"/>
              <a:pPr>
                <a:defRPr/>
              </a:pPr>
              <a:t>13.05.19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7F979A-7B16-5148-A52A-8D729A182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64CF0B-F3ED-1247-9FE5-DA195EB8E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8B3D1-07C0-3446-8F0A-0DB73C7B576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33854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4B1B88-3128-714D-A65D-CFBC79185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7D51F-F016-2E47-9AA1-40E9B46128AD}" type="datetime1">
              <a:rPr lang="de-DE" altLang="de-DE"/>
              <a:pPr>
                <a:defRPr/>
              </a:pPr>
              <a:t>13.05.19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F5AC90-DA67-2F4C-8AE4-0FC8D309C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191E7A-7985-4849-8612-3D3025492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CDCF2-DA79-3D45-9B49-DD04D8E0643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7204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0159F3-8B2F-C644-A450-F56DB2D3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D4096-3C10-B748-A5C3-BA40D30B80D2}" type="datetime1">
              <a:rPr lang="de-DE" altLang="de-DE"/>
              <a:pPr>
                <a:defRPr/>
              </a:pPr>
              <a:t>13.05.19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5B3532-8562-CD4D-8620-5855749DD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37AE35-9A3C-174C-8633-15F81CF72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0597C-B5CD-3741-B4EE-124F2FF2CDC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7198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BA6B115-AEE7-7745-8FCA-224F1C736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FB52B-B1D7-4043-B43E-95186948518D}" type="datetime1">
              <a:rPr lang="de-DE" altLang="de-DE"/>
              <a:pPr>
                <a:defRPr/>
              </a:pPr>
              <a:t>13.05.19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8755B14-905C-5148-8044-BA690C0E7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1C181C2-8182-B34B-9EEC-15ED976D8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6092C-549A-C148-9A32-F7E229BF712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4204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00ED39E-DE8B-8E47-A858-FA1E650A1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CC8CB-7B03-954C-85EB-63E1402A8C89}" type="datetime1">
              <a:rPr lang="de-DE" altLang="de-DE"/>
              <a:pPr>
                <a:defRPr/>
              </a:pPr>
              <a:t>13.05.19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613E039-463A-BC4E-9EDA-47B2C5952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A66B69DC-D99C-7643-9054-8CD0D432D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793AC-7F6B-3A4D-B0AC-1DF6C355D0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61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9CA9DCF-580E-3E42-AE5E-98138A2AE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9E222-D506-EB49-8914-3E1BA80DBAA8}" type="datetime1">
              <a:rPr lang="de-DE" altLang="de-DE"/>
              <a:pPr>
                <a:defRPr/>
              </a:pPr>
              <a:t>13.05.19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6CF68F0-E0EB-ED45-88C2-8E199A1F8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7482EDD0-28DE-634F-B9DC-C8244D1BD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BC96E-3EAC-E44B-96BC-258C3029963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4309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0601251-9250-924C-A72F-40B0B7545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6A226-5730-E742-8A80-3A5402174F1F}" type="datetime1">
              <a:rPr lang="de-DE" altLang="de-DE"/>
              <a:pPr>
                <a:defRPr/>
              </a:pPr>
              <a:t>13.05.19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70E511BF-4978-9F49-A209-F75BA39DB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EA6266E-CC3F-5249-BFA2-5919E20F6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F2298-B1A1-2049-9B7E-94E2073290E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99614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435F9AD-DA96-B441-834F-46CBC9C33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6D857-65E8-1447-8C93-0BC4997A8CFA}" type="datetime1">
              <a:rPr lang="de-DE" altLang="de-DE"/>
              <a:pPr>
                <a:defRPr/>
              </a:pPr>
              <a:t>13.05.19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09670A7-3B2C-3847-A052-93554BA7B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4147407-FA27-AB4B-93F2-4AA33821E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014E-BB91-9745-8B7F-E43F1F58312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25815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E084655-8C78-614C-BCD7-468A8FA65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0C290-340B-4D4F-B9D1-DADB6E889720}" type="datetime1">
              <a:rPr lang="de-DE" altLang="de-DE"/>
              <a:pPr>
                <a:defRPr/>
              </a:pPr>
              <a:t>13.05.19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730FFBE-461E-8F4F-82AC-B46463C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7EAEE09-D556-324F-90B5-EF2336E4F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632F4-AFC1-044C-A3BB-B1A2B06CF0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47621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285E6580-DADC-BE45-8A2C-48A99E18EBF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8A4BBCC8-4314-9744-A72F-37FE1CF235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8AD335-006C-6647-A215-26B47D36B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6CC5E50-F0CE-FA4B-861A-5BDA272442EA}" type="datetime1">
              <a:rPr lang="de-DE" altLang="de-DE"/>
              <a:pPr>
                <a:defRPr/>
              </a:pPr>
              <a:t>13.05.19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0EA1F2-C003-8849-892C-24A703F340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914CEC-FEFB-E742-A44E-96F3023F04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F185E80-3423-EB41-91AA-A03031C4543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98" charset="-128"/>
          <a:cs typeface="ＭＳ Ｐゴシック" pitchFamily="-98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98" charset="0"/>
          <a:ea typeface="ＭＳ Ｐゴシック" pitchFamily="-98" charset="-128"/>
          <a:cs typeface="ＭＳ Ｐゴシック" pitchFamily="-9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98" charset="0"/>
          <a:ea typeface="ＭＳ Ｐゴシック" pitchFamily="-98" charset="-128"/>
          <a:cs typeface="ＭＳ Ｐゴシック" pitchFamily="-9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98" charset="0"/>
          <a:ea typeface="ＭＳ Ｐゴシック" pitchFamily="-98" charset="-128"/>
          <a:cs typeface="ＭＳ Ｐゴシック" pitchFamily="-9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98" charset="0"/>
          <a:ea typeface="ＭＳ Ｐゴシック" pitchFamily="-98" charset="-128"/>
          <a:cs typeface="ＭＳ Ｐゴシック" pitchFamily="-9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98" charset="0"/>
          <a:ea typeface="ＭＳ Ｐゴシック" pitchFamily="-98" charset="-128"/>
          <a:cs typeface="ＭＳ Ｐゴシック" pitchFamily="-9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98" charset="0"/>
          <a:ea typeface="ＭＳ Ｐゴシック" pitchFamily="-98" charset="-128"/>
          <a:cs typeface="ＭＳ Ｐゴシック" pitchFamily="-9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98" charset="0"/>
          <a:ea typeface="ＭＳ Ｐゴシック" pitchFamily="-98" charset="-128"/>
          <a:cs typeface="ＭＳ Ｐゴシック" pitchFamily="-9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98" charset="0"/>
          <a:ea typeface="ＭＳ Ｐゴシック" pitchFamily="-98" charset="-128"/>
          <a:cs typeface="ＭＳ Ｐゴシック" pitchFamily="-9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98" charset="-128"/>
          <a:cs typeface="ＭＳ Ｐゴシック" pitchFamily="-98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9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9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9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9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E1784C3E-4342-3941-BDAB-8FB8A3BF39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440569"/>
              </p:ext>
            </p:extLst>
          </p:nvPr>
        </p:nvGraphicFramePr>
        <p:xfrm>
          <a:off x="381001" y="622629"/>
          <a:ext cx="8381998" cy="5979454"/>
        </p:xfrm>
        <a:graphic>
          <a:graphicData uri="http://schemas.openxmlformats.org/drawingml/2006/table">
            <a:tbl>
              <a:tblPr/>
              <a:tblGrid>
                <a:gridCol w="812006">
                  <a:extLst>
                    <a:ext uri="{9D8B030D-6E8A-4147-A177-3AD203B41FA5}">
                      <a16:colId xmlns:a16="http://schemas.microsoft.com/office/drawing/2014/main" val="1225880820"/>
                    </a:ext>
                  </a:extLst>
                </a:gridCol>
                <a:gridCol w="779992">
                  <a:extLst>
                    <a:ext uri="{9D8B030D-6E8A-4147-A177-3AD203B41FA5}">
                      <a16:colId xmlns:a16="http://schemas.microsoft.com/office/drawing/2014/main" val="1251486168"/>
                    </a:ext>
                  </a:extLst>
                </a:gridCol>
                <a:gridCol w="109141">
                  <a:extLst>
                    <a:ext uri="{9D8B030D-6E8A-4147-A177-3AD203B41FA5}">
                      <a16:colId xmlns:a16="http://schemas.microsoft.com/office/drawing/2014/main" val="3673350484"/>
                    </a:ext>
                  </a:extLst>
                </a:gridCol>
                <a:gridCol w="816371">
                  <a:extLst>
                    <a:ext uri="{9D8B030D-6E8A-4147-A177-3AD203B41FA5}">
                      <a16:colId xmlns:a16="http://schemas.microsoft.com/office/drawing/2014/main" val="1494296938"/>
                    </a:ext>
                  </a:extLst>
                </a:gridCol>
                <a:gridCol w="753798">
                  <a:extLst>
                    <a:ext uri="{9D8B030D-6E8A-4147-A177-3AD203B41FA5}">
                      <a16:colId xmlns:a16="http://schemas.microsoft.com/office/drawing/2014/main" val="1410085316"/>
                    </a:ext>
                  </a:extLst>
                </a:gridCol>
                <a:gridCol w="122237">
                  <a:extLst>
                    <a:ext uri="{9D8B030D-6E8A-4147-A177-3AD203B41FA5}">
                      <a16:colId xmlns:a16="http://schemas.microsoft.com/office/drawing/2014/main" val="975274233"/>
                    </a:ext>
                  </a:extLst>
                </a:gridCol>
                <a:gridCol w="803275">
                  <a:extLst>
                    <a:ext uri="{9D8B030D-6E8A-4147-A177-3AD203B41FA5}">
                      <a16:colId xmlns:a16="http://schemas.microsoft.com/office/drawing/2014/main" val="1303311286"/>
                    </a:ext>
                  </a:extLst>
                </a:gridCol>
                <a:gridCol w="828014">
                  <a:extLst>
                    <a:ext uri="{9D8B030D-6E8A-4147-A177-3AD203B41FA5}">
                      <a16:colId xmlns:a16="http://schemas.microsoft.com/office/drawing/2014/main" val="3216078586"/>
                    </a:ext>
                  </a:extLst>
                </a:gridCol>
                <a:gridCol w="109140">
                  <a:extLst>
                    <a:ext uri="{9D8B030D-6E8A-4147-A177-3AD203B41FA5}">
                      <a16:colId xmlns:a16="http://schemas.microsoft.com/office/drawing/2014/main" val="1949448368"/>
                    </a:ext>
                  </a:extLst>
                </a:gridCol>
                <a:gridCol w="791633">
                  <a:extLst>
                    <a:ext uri="{9D8B030D-6E8A-4147-A177-3AD203B41FA5}">
                      <a16:colId xmlns:a16="http://schemas.microsoft.com/office/drawing/2014/main" val="3158123589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3030800046"/>
                    </a:ext>
                  </a:extLst>
                </a:gridCol>
                <a:gridCol w="120783">
                  <a:extLst>
                    <a:ext uri="{9D8B030D-6E8A-4147-A177-3AD203B41FA5}">
                      <a16:colId xmlns:a16="http://schemas.microsoft.com/office/drawing/2014/main" val="3538817005"/>
                    </a:ext>
                  </a:extLst>
                </a:gridCol>
                <a:gridCol w="851296">
                  <a:extLst>
                    <a:ext uri="{9D8B030D-6E8A-4147-A177-3AD203B41FA5}">
                      <a16:colId xmlns:a16="http://schemas.microsoft.com/office/drawing/2014/main" val="2565286324"/>
                    </a:ext>
                  </a:extLst>
                </a:gridCol>
                <a:gridCol w="715962">
                  <a:extLst>
                    <a:ext uri="{9D8B030D-6E8A-4147-A177-3AD203B41FA5}">
                      <a16:colId xmlns:a16="http://schemas.microsoft.com/office/drawing/2014/main" val="2702433208"/>
                    </a:ext>
                  </a:extLst>
                </a:gridCol>
              </a:tblGrid>
              <a:tr h="38708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FW-Einsatzleitung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567473"/>
                  </a:ext>
                </a:extLst>
              </a:tr>
              <a:tr h="18335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6742121"/>
                  </a:ext>
                </a:extLst>
              </a:tr>
              <a:tr h="1848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Funkrufn. 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EL - Feuerwehr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7144938"/>
                  </a:ext>
                </a:extLst>
              </a:tr>
              <a:tr h="1731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Funkrufn. 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0159232"/>
                  </a:ext>
                </a:extLst>
              </a:tr>
              <a:tr h="2604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Tel: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963597"/>
                  </a:ext>
                </a:extLst>
              </a:tr>
              <a:tr h="18335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Fax.: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4100195"/>
                  </a:ext>
                </a:extLst>
              </a:tr>
              <a:tr h="1731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5287016"/>
                  </a:ext>
                </a:extLst>
              </a:tr>
              <a:tr h="1731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1204231"/>
                  </a:ext>
                </a:extLst>
              </a:tr>
              <a:tr h="18335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825294"/>
                  </a:ext>
                </a:extLst>
              </a:tr>
              <a:tr h="18335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8854169"/>
                  </a:ext>
                </a:extLst>
              </a:tr>
              <a:tr h="18335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687349"/>
                  </a:ext>
                </a:extLst>
              </a:tr>
              <a:tr h="18335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767448"/>
                  </a:ext>
                </a:extLst>
              </a:tr>
              <a:tr h="1731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0368984"/>
                  </a:ext>
                </a:extLst>
              </a:tr>
              <a:tr h="1731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9327517"/>
                  </a:ext>
                </a:extLst>
              </a:tr>
              <a:tr h="18335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7997254"/>
                  </a:ext>
                </a:extLst>
              </a:tr>
              <a:tr h="37981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EA I /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EA II /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EA III /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EA IV /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highlight>
                            <a:srgbClr val="FF0000"/>
                          </a:highlight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EA V /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8956049"/>
                  </a:ext>
                </a:extLst>
              </a:tr>
              <a:tr h="1731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Abschnitsführer: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Abschnitsführer: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Abschnitsführer: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Abschnitsführer: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Abschnitsführer: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5246832"/>
                  </a:ext>
                </a:extLst>
              </a:tr>
              <a:tr h="1731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Funkrufn. 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Funkrufn. 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Funkrufn. 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Funkrufn. 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Funkrufn. 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7574977"/>
                  </a:ext>
                </a:extLst>
              </a:tr>
              <a:tr h="1731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DMO/TMO Gr.: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DMO/TMO Gr.: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DMO/TMO Gr.: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TMO/DMO Gr.: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TMO/DMO Gr.: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4872478"/>
                  </a:ext>
                </a:extLst>
              </a:tr>
              <a:tr h="1731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Tel.: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Tel.: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Tel.: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Tel.: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Tel.: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0866432"/>
                  </a:ext>
                </a:extLst>
              </a:tr>
              <a:tr h="18335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Fax.: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Fax.: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Fax.: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Fax.: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Fax.: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_____________</a:t>
                      </a:r>
                    </a:p>
                  </a:txBody>
                  <a:tcPr marL="4760" marR="4760" marT="476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060800"/>
                  </a:ext>
                </a:extLst>
              </a:tr>
              <a:tr h="1731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Feuerwehren: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Stärke: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Feuerwehren: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Stärke: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Feuerwehren: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Stärke: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Feuerwehren: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Stärke: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Feuerwehren: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Stärke: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902581"/>
                  </a:ext>
                </a:extLst>
              </a:tr>
              <a:tr h="1731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7632716"/>
                  </a:ext>
                </a:extLst>
              </a:tr>
              <a:tr h="1731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3381640"/>
                  </a:ext>
                </a:extLst>
              </a:tr>
              <a:tr h="1731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9318734"/>
                  </a:ext>
                </a:extLst>
              </a:tr>
              <a:tr h="1731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978906"/>
                  </a:ext>
                </a:extLst>
              </a:tr>
              <a:tr h="1731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569689"/>
                  </a:ext>
                </a:extLst>
              </a:tr>
              <a:tr h="1731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7441929"/>
                  </a:ext>
                </a:extLst>
              </a:tr>
              <a:tr h="1731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8403889"/>
                  </a:ext>
                </a:extLst>
              </a:tr>
              <a:tr h="1731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77907"/>
                  </a:ext>
                </a:extLst>
              </a:tr>
              <a:tr h="18335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4760" marR="4760" marT="476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042560"/>
                  </a:ext>
                </a:extLst>
              </a:tr>
            </a:tbl>
          </a:graphicData>
        </a:graphic>
      </p:graphicFrame>
      <p:grpSp>
        <p:nvGrpSpPr>
          <p:cNvPr id="13314" name="Gruppieren 2">
            <a:extLst>
              <a:ext uri="{FF2B5EF4-FFF2-40B4-BE49-F238E27FC236}">
                <a16:creationId xmlns:a16="http://schemas.microsoft.com/office/drawing/2014/main" id="{50A01898-8BCE-A64D-B1E5-277757483061}"/>
              </a:ext>
            </a:extLst>
          </p:cNvPr>
          <p:cNvGrpSpPr>
            <a:grpSpLocks/>
          </p:cNvGrpSpPr>
          <p:nvPr/>
        </p:nvGrpSpPr>
        <p:grpSpPr bwMode="auto">
          <a:xfrm>
            <a:off x="798512" y="2006930"/>
            <a:ext cx="7442200" cy="1580836"/>
            <a:chOff x="762000" y="1443352"/>
            <a:chExt cx="7442200" cy="1580836"/>
          </a:xfrm>
        </p:grpSpPr>
        <p:cxnSp>
          <p:nvCxnSpPr>
            <p:cNvPr id="5" name="Gerade Verbindung 4">
              <a:extLst>
                <a:ext uri="{FF2B5EF4-FFF2-40B4-BE49-F238E27FC236}">
                  <a16:creationId xmlns:a16="http://schemas.microsoft.com/office/drawing/2014/main" id="{0444B7C8-E342-DB49-8638-9B134066661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762000" y="2108201"/>
              <a:ext cx="7440613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Gerade Verbindung 5">
              <a:extLst>
                <a:ext uri="{FF2B5EF4-FFF2-40B4-BE49-F238E27FC236}">
                  <a16:creationId xmlns:a16="http://schemas.microsoft.com/office/drawing/2014/main" id="{DA49BBCE-F3A9-3E41-B8C4-9BC238A5316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63589" y="1443352"/>
              <a:ext cx="0" cy="1580836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Gerade Verbindung 7">
              <a:extLst>
                <a:ext uri="{FF2B5EF4-FFF2-40B4-BE49-F238E27FC236}">
                  <a16:creationId xmlns:a16="http://schemas.microsoft.com/office/drawing/2014/main" id="{10AEA4B7-67D2-9D45-9287-5966D298CCF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2274094" y="2566194"/>
              <a:ext cx="914400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Gerade Verbindung 8">
              <a:extLst>
                <a:ext uri="{FF2B5EF4-FFF2-40B4-BE49-F238E27FC236}">
                  <a16:creationId xmlns:a16="http://schemas.microsoft.com/office/drawing/2014/main" id="{CA3E4793-6492-2842-8FA6-3F5D2562CBC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4166394" y="2566195"/>
              <a:ext cx="915987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Gerade Verbindung 9">
              <a:extLst>
                <a:ext uri="{FF2B5EF4-FFF2-40B4-BE49-F238E27FC236}">
                  <a16:creationId xmlns:a16="http://schemas.microsoft.com/office/drawing/2014/main" id="{BB387522-86A8-8C48-A205-A02919FAFFC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955507" y="2566194"/>
              <a:ext cx="914400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Gerade Verbindung 10">
              <a:extLst>
                <a:ext uri="{FF2B5EF4-FFF2-40B4-BE49-F238E27FC236}">
                  <a16:creationId xmlns:a16="http://schemas.microsoft.com/office/drawing/2014/main" id="{AB08AD3A-D6F0-4044-859C-586D89056FE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7746207" y="2566194"/>
              <a:ext cx="914400" cy="158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14" name="Tabelle 13">
            <a:extLst>
              <a:ext uri="{FF2B5EF4-FFF2-40B4-BE49-F238E27FC236}">
                <a16:creationId xmlns:a16="http://schemas.microsoft.com/office/drawing/2014/main" id="{9E73A8A6-1417-B743-BC15-CC28153DA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219425"/>
              </p:ext>
            </p:extLst>
          </p:nvPr>
        </p:nvGraphicFramePr>
        <p:xfrm>
          <a:off x="381000" y="6621797"/>
          <a:ext cx="8382001" cy="152400"/>
        </p:xfrm>
        <a:graphic>
          <a:graphicData uri="http://schemas.openxmlformats.org/drawingml/2006/table">
            <a:tbl>
              <a:tblPr firstRow="1" firstCol="1" bandRow="1"/>
              <a:tblGrid>
                <a:gridCol w="2793737">
                  <a:extLst>
                    <a:ext uri="{9D8B030D-6E8A-4147-A177-3AD203B41FA5}">
                      <a16:colId xmlns:a16="http://schemas.microsoft.com/office/drawing/2014/main" val="2658410709"/>
                    </a:ext>
                  </a:extLst>
                </a:gridCol>
                <a:gridCol w="2794132">
                  <a:extLst>
                    <a:ext uri="{9D8B030D-6E8A-4147-A177-3AD203B41FA5}">
                      <a16:colId xmlns:a16="http://schemas.microsoft.com/office/drawing/2014/main" val="452727081"/>
                    </a:ext>
                  </a:extLst>
                </a:gridCol>
                <a:gridCol w="2794132">
                  <a:extLst>
                    <a:ext uri="{9D8B030D-6E8A-4147-A177-3AD203B41FA5}">
                      <a16:colId xmlns:a16="http://schemas.microsoft.com/office/drawing/2014/main" val="3690726210"/>
                    </a:ext>
                  </a:extLst>
                </a:gridCol>
              </a:tblGrid>
              <a:tr h="1497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92810" algn="l"/>
                        </a:tabLst>
                      </a:pP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Führungsmappe</a:t>
                      </a: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92810" algn="l"/>
                        </a:tabLst>
                      </a:pP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Stand: 13.05.2019 – Version 1.01</a:t>
                      </a: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92810" algn="l"/>
                        </a:tabLs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175419"/>
                  </a:ext>
                </a:extLst>
              </a:tr>
            </a:tbl>
          </a:graphicData>
        </a:graphic>
      </p:graphicFrame>
      <p:graphicFrame>
        <p:nvGraphicFramePr>
          <p:cNvPr id="16" name="Tabelle 15">
            <a:extLst>
              <a:ext uri="{FF2B5EF4-FFF2-40B4-BE49-F238E27FC236}">
                <a16:creationId xmlns:a16="http://schemas.microsoft.com/office/drawing/2014/main" id="{FDE20DE4-2BC5-C74B-9633-67CA886CED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681465"/>
              </p:ext>
            </p:extLst>
          </p:nvPr>
        </p:nvGraphicFramePr>
        <p:xfrm>
          <a:off x="276225" y="72533"/>
          <a:ext cx="8486775" cy="304800"/>
        </p:xfrm>
        <a:graphic>
          <a:graphicData uri="http://schemas.openxmlformats.org/drawingml/2006/table">
            <a:tbl>
              <a:tblPr firstRow="1" firstCol="1" bandRow="1"/>
              <a:tblGrid>
                <a:gridCol w="2828659">
                  <a:extLst>
                    <a:ext uri="{9D8B030D-6E8A-4147-A177-3AD203B41FA5}">
                      <a16:colId xmlns:a16="http://schemas.microsoft.com/office/drawing/2014/main" val="3453531404"/>
                    </a:ext>
                  </a:extLst>
                </a:gridCol>
                <a:gridCol w="2829058">
                  <a:extLst>
                    <a:ext uri="{9D8B030D-6E8A-4147-A177-3AD203B41FA5}">
                      <a16:colId xmlns:a16="http://schemas.microsoft.com/office/drawing/2014/main" val="1230243837"/>
                    </a:ext>
                  </a:extLst>
                </a:gridCol>
                <a:gridCol w="2829058">
                  <a:extLst>
                    <a:ext uri="{9D8B030D-6E8A-4147-A177-3AD203B41FA5}">
                      <a16:colId xmlns:a16="http://schemas.microsoft.com/office/drawing/2014/main" val="3236053486"/>
                    </a:ext>
                  </a:extLst>
                </a:gridCol>
              </a:tblGrid>
              <a:tr h="252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Ausbildungsinspektion 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Landkreis Bayreuth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5" marR="5615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Funkskizze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FM-A-50-Funkskizze-FEL-V1-01</a:t>
                      </a:r>
                    </a:p>
                  </a:txBody>
                  <a:tcPr marL="56155" marR="5615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5" marR="5615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7131825"/>
                  </a:ext>
                </a:extLst>
              </a:tr>
            </a:tbl>
          </a:graphicData>
        </a:graphic>
      </p:graphicFrame>
      <p:pic>
        <p:nvPicPr>
          <p:cNvPr id="13323" name="Grafik 2">
            <a:extLst>
              <a:ext uri="{FF2B5EF4-FFF2-40B4-BE49-F238E27FC236}">
                <a16:creationId xmlns:a16="http://schemas.microsoft.com/office/drawing/2014/main" id="{F3567844-C2AC-4942-BB2B-5C3CF6D58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075" y="52415"/>
            <a:ext cx="27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feld 26">
            <a:extLst>
              <a:ext uri="{FF2B5EF4-FFF2-40B4-BE49-F238E27FC236}">
                <a16:creationId xmlns:a16="http://schemas.microsoft.com/office/drawing/2014/main" id="{85FFB98A-A6B3-F64C-BCE9-F3BDE30A8C56}"/>
              </a:ext>
            </a:extLst>
          </p:cNvPr>
          <p:cNvSpPr txBox="1"/>
          <p:nvPr/>
        </p:nvSpPr>
        <p:spPr>
          <a:xfrm>
            <a:off x="5706769" y="972142"/>
            <a:ext cx="1483312" cy="630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de-DE" sz="700" b="1" dirty="0">
                <a:highlight>
                  <a:srgbClr val="FFFF00"/>
                </a:highlight>
              </a:rPr>
              <a:t>Katastrophenschutzzentrum</a:t>
            </a:r>
            <a:r>
              <a:rPr lang="de-DE" sz="700" dirty="0"/>
              <a:t> </a:t>
            </a:r>
          </a:p>
          <a:p>
            <a:r>
              <a:rPr lang="de-DE" sz="700" dirty="0"/>
              <a:t> </a:t>
            </a:r>
          </a:p>
          <a:p>
            <a:r>
              <a:rPr lang="de-DE" sz="700" b="1" dirty="0" err="1"/>
              <a:t>Funkrufn</a:t>
            </a:r>
            <a:r>
              <a:rPr lang="de-DE" sz="700" b="1" dirty="0"/>
              <a:t>.  Kater Bayreuth Land</a:t>
            </a:r>
          </a:p>
          <a:p>
            <a:r>
              <a:rPr lang="de-DE" sz="700" dirty="0"/>
              <a:t>Tel: 0921/728467</a:t>
            </a:r>
          </a:p>
          <a:p>
            <a:r>
              <a:rPr lang="de-DE" sz="700" dirty="0"/>
              <a:t>Fax.: 0921/728494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715B007E-7E09-F444-8138-40E73B7AC982}"/>
              </a:ext>
            </a:extLst>
          </p:cNvPr>
          <p:cNvSpPr txBox="1"/>
          <p:nvPr/>
        </p:nvSpPr>
        <p:spPr>
          <a:xfrm>
            <a:off x="3697617" y="981957"/>
            <a:ext cx="1483312" cy="611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de-DE" sz="700" b="1" dirty="0">
                <a:highlight>
                  <a:srgbClr val="FFFF00"/>
                </a:highlight>
              </a:rPr>
              <a:t>Leitstelle Bayreuth </a:t>
            </a:r>
          </a:p>
          <a:p>
            <a:r>
              <a:rPr lang="de-DE" sz="700" dirty="0"/>
              <a:t> </a:t>
            </a:r>
          </a:p>
          <a:p>
            <a:r>
              <a:rPr lang="de-DE" sz="700" b="1" dirty="0" err="1"/>
              <a:t>Funkrufn</a:t>
            </a:r>
            <a:r>
              <a:rPr lang="de-DE" sz="700" b="1" dirty="0"/>
              <a:t>.  Leitstelle Bayreuth</a:t>
            </a:r>
          </a:p>
          <a:p>
            <a:r>
              <a:rPr lang="de-DE" sz="700" dirty="0"/>
              <a:t>Tel: 0921/793210</a:t>
            </a:r>
          </a:p>
          <a:p>
            <a:r>
              <a:rPr lang="de-DE" sz="700" dirty="0"/>
              <a:t>Fax.: 0921/79321142</a:t>
            </a:r>
          </a:p>
        </p:txBody>
      </p:sp>
      <p:cxnSp>
        <p:nvCxnSpPr>
          <p:cNvPr id="33" name="Gerade Verbindung 32">
            <a:extLst>
              <a:ext uri="{FF2B5EF4-FFF2-40B4-BE49-F238E27FC236}">
                <a16:creationId xmlns:a16="http://schemas.microsoft.com/office/drawing/2014/main" id="{0753E894-F533-9D44-9AA4-B629194FDDD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90684" y="621899"/>
            <a:ext cx="3557741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Gerade Verbindung 39">
            <a:extLst>
              <a:ext uri="{FF2B5EF4-FFF2-40B4-BE49-F238E27FC236}">
                <a16:creationId xmlns:a16="http://schemas.microsoft.com/office/drawing/2014/main" id="{96263A8B-AB29-2F4E-A7DD-88B738328FFB}"/>
              </a:ext>
            </a:extLst>
          </p:cNvPr>
          <p:cNvCxnSpPr>
            <a:cxnSpLocks noChangeShapeType="1"/>
            <a:endCxn id="31" idx="0"/>
          </p:cNvCxnSpPr>
          <p:nvPr/>
        </p:nvCxnSpPr>
        <p:spPr bwMode="auto">
          <a:xfrm>
            <a:off x="4439273" y="622629"/>
            <a:ext cx="0" cy="35932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Gerade Verbindung 42">
            <a:extLst>
              <a:ext uri="{FF2B5EF4-FFF2-40B4-BE49-F238E27FC236}">
                <a16:creationId xmlns:a16="http://schemas.microsoft.com/office/drawing/2014/main" id="{4413FA42-7D1F-EA4D-B51F-CAB6651F1C1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48425" y="616689"/>
            <a:ext cx="0" cy="34858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Macintosh PowerPoint</Application>
  <PresentationFormat>Bildschirmpräsentation (4:3)</PresentationFormat>
  <Paragraphs>185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Office-Design</vt:lpstr>
      <vt:lpstr>PowerPoint-Präsentation</vt:lpstr>
    </vt:vector>
  </TitlesOfParts>
  <Company>Feuerwehr Lkr. Bayreuth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Jürgen Wunderlich</dc:creator>
  <cp:lastModifiedBy>Sven Kaniewski</cp:lastModifiedBy>
  <cp:revision>26</cp:revision>
  <cp:lastPrinted>2019-05-03T18:06:59Z</cp:lastPrinted>
  <dcterms:created xsi:type="dcterms:W3CDTF">2016-01-10T19:08:11Z</dcterms:created>
  <dcterms:modified xsi:type="dcterms:W3CDTF">2019-05-13T20:13:58Z</dcterms:modified>
</cp:coreProperties>
</file>